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69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7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B-YK" initials="T" lastIdx="1" clrIdx="0">
    <p:extLst>
      <p:ext uri="{19B8F6BF-5375-455C-9EA6-DF929625EA0E}">
        <p15:presenceInfo xmlns:p15="http://schemas.microsoft.com/office/powerpoint/2012/main" userId="TB-Y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10T23:07:10.347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5D2ED-5FC0-41A8-80D9-EBF8AA272ADD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6DD772-58C5-4658-83C0-A29E945AF9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01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4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7152218" y="201614"/>
            <a:ext cx="493818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rgbClr val="63B4D1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n-cs"/>
              </a:rPr>
              <a:t>华中科技大学软件学院 </a:t>
            </a:r>
          </a:p>
        </p:txBody>
      </p:sp>
      <p:pic>
        <p:nvPicPr>
          <p:cNvPr id="6" name="Picture 6" descr="软件学院徽标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34" y="260350"/>
            <a:ext cx="2302933" cy="169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2639484" y="711201"/>
            <a:ext cx="5401733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rgbClr val="63B4D1"/>
                </a:solidFill>
                <a:effectLst/>
                <a:uLnTx/>
                <a:uFillTx/>
                <a:latin typeface="Arial" charset="0"/>
                <a:ea typeface="黑体" pitchFamily="2" charset="-122"/>
                <a:cs typeface="+mn-cs"/>
              </a:rPr>
              <a:t>THE SCHOOL OF SOFTWARE ENGINEERING OF HUST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812801" y="2420939"/>
            <a:ext cx="11044767" cy="1800225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 algn="r">
              <a:defRPr sz="3600">
                <a:solidFill>
                  <a:srgbClr val="FFFF00"/>
                </a:solidFill>
              </a:defRPr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431801" y="4292600"/>
            <a:ext cx="11425767" cy="2160588"/>
          </a:xfrm>
        </p:spPr>
        <p:txBody>
          <a:bodyPr anchor="ctr"/>
          <a:lstStyle>
            <a:lvl1pPr marL="0" indent="0" algn="r">
              <a:buFont typeface="Wingdings 2" pitchFamily="18" charset="2"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5663363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927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025467" y="1052514"/>
            <a:ext cx="2927351" cy="580548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39184" y="1052514"/>
            <a:ext cx="8583083" cy="58054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2718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185" y="1052514"/>
            <a:ext cx="11713633" cy="7207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239184" y="1773238"/>
            <a:ext cx="5755216" cy="508476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1" y="1773238"/>
            <a:ext cx="5755217" cy="508476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775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200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70376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39184" y="1773238"/>
            <a:ext cx="5755216" cy="50847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1" y="1773238"/>
            <a:ext cx="5755217" cy="50847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695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985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207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9806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07679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85351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598400" cy="708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9875" name="Text Box 3"/>
          <p:cNvSpPr txBox="1">
            <a:spLocks noChangeArrowheads="1"/>
          </p:cNvSpPr>
          <p:nvPr/>
        </p:nvSpPr>
        <p:spPr bwMode="auto">
          <a:xfrm>
            <a:off x="11379304" y="6624639"/>
            <a:ext cx="50366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B806A8D-9DE6-48A6-8542-EA2A3A7F6F63}" type="slidenum"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Times New Roman" panose="02020603050405020304" pitchFamily="18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anose="030F0702030302020204" pitchFamily="66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239185" y="1052514"/>
            <a:ext cx="11713633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45791" dir="3378596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9185" y="1773238"/>
            <a:ext cx="11713633" cy="5084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79878" name="Rectangle 6"/>
          <p:cNvSpPr>
            <a:spLocks noChangeArrowheads="1"/>
          </p:cNvSpPr>
          <p:nvPr/>
        </p:nvSpPr>
        <p:spPr bwMode="auto">
          <a:xfrm>
            <a:off x="203200" y="1700213"/>
            <a:ext cx="7518400" cy="76200"/>
          </a:xfrm>
          <a:prstGeom prst="rect">
            <a:avLst/>
          </a:prstGeom>
          <a:gradFill rotWithShape="0">
            <a:gsLst>
              <a:gs pos="0">
                <a:srgbClr val="6666FF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200" b="1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1" name="Text Box 7"/>
          <p:cNvSpPr txBox="1">
            <a:spLocks noChangeArrowheads="1"/>
          </p:cNvSpPr>
          <p:nvPr/>
        </p:nvSpPr>
        <p:spPr bwMode="auto">
          <a:xfrm>
            <a:off x="4751917" y="111125"/>
            <a:ext cx="7584016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charset="0"/>
                <a:ea typeface="宋体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6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宋体" pitchFamily="2" charset="-122"/>
                <a:cs typeface="+mn-cs"/>
              </a:rPr>
              <a:t>THE SCHOOL OF SOFTWARE ENGINEERING OF HUST</a:t>
            </a:r>
          </a:p>
        </p:txBody>
      </p:sp>
    </p:spTree>
    <p:extLst>
      <p:ext uri="{BB962C8B-B14F-4D97-AF65-F5344CB8AC3E}">
        <p14:creationId xmlns:p14="http://schemas.microsoft.com/office/powerpoint/2010/main" val="3499223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9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79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5" dur="500"/>
                                        <p:tgtEl>
                                          <p:spTgt spid="798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8" dur="500"/>
                                        <p:tgtEl>
                                          <p:spTgt spid="798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1" dur="500"/>
                                        <p:tgtEl>
                                          <p:spTgt spid="798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4" dur="500"/>
                                        <p:tgtEl>
                                          <p:spTgt spid="798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7" dur="500"/>
                                        <p:tgtEl>
                                          <p:spTgt spid="798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6" grpId="0" autoUpdateAnimBg="0"/>
      <p:bldP spid="79877" grpId="0" build="p" autoUpdateAnimBg="0" advAuto="0">
        <p:tmplLst>
          <p:tmpl lvl="1">
            <p:tnLst>
              <p:par>
                <p:cTn presetID="1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8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slide(fromTop)">
                      <p:cBhvr>
                        <p:cTn dur="500"/>
                        <p:tgtEl>
                          <p:spTgt spid="7987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8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slide(fromTop)">
                      <p:cBhvr>
                        <p:cTn dur="500"/>
                        <p:tgtEl>
                          <p:spTgt spid="7987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8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slide(fromTop)">
                      <p:cBhvr>
                        <p:cTn dur="500"/>
                        <p:tgtEl>
                          <p:spTgt spid="79877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8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slide(fromTop)">
                      <p:cBhvr>
                        <p:cTn dur="500"/>
                        <p:tgtEl>
                          <p:spTgt spid="79877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8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slide(fromTop)">
                      <p:cBhvr>
                        <p:cTn dur="500"/>
                        <p:tgtEl>
                          <p:spTgt spid="798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878" grpId="0" animBg="1"/>
    </p:bldLst>
  </p:timing>
  <p:txStyles>
    <p:title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800" b="1">
          <a:solidFill>
            <a:schemeClr val="accent2"/>
          </a:solidFill>
          <a:latin typeface="+mj-lt"/>
          <a:ea typeface="+mj-ea"/>
          <a:cs typeface="+mj-cs"/>
        </a:defRPr>
      </a:lvl1pPr>
      <a:lvl2pPr marL="342900" indent="-342900" algn="l" rtl="0" eaLnBrk="0" fontAlgn="base" hangingPunct="0">
        <a:spcBef>
          <a:spcPct val="2000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宋体" pitchFamily="2" charset="-122"/>
        </a:defRPr>
      </a:lvl2pPr>
      <a:lvl3pPr marL="342900" indent="-342900" algn="l" rtl="0" eaLnBrk="0" fontAlgn="base" hangingPunct="0">
        <a:spcBef>
          <a:spcPct val="2000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宋体" pitchFamily="2" charset="-122"/>
        </a:defRPr>
      </a:lvl3pPr>
      <a:lvl4pPr marL="342900" indent="-342900" algn="l" rtl="0" eaLnBrk="0" fontAlgn="base" hangingPunct="0">
        <a:spcBef>
          <a:spcPct val="2000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宋体" pitchFamily="2" charset="-122"/>
        </a:defRPr>
      </a:lvl4pPr>
      <a:lvl5pPr marL="342900" indent="-342900" algn="l" rtl="0" eaLnBrk="0" fontAlgn="base" hangingPunct="0">
        <a:spcBef>
          <a:spcPct val="2000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宋体" pitchFamily="2" charset="-122"/>
        </a:defRPr>
      </a:lvl5pPr>
      <a:lvl6pPr marL="800100" indent="-342900" algn="l" rtl="0" fontAlgn="base">
        <a:spcBef>
          <a:spcPct val="2000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宋体" pitchFamily="2" charset="-122"/>
        </a:defRPr>
      </a:lvl6pPr>
      <a:lvl7pPr marL="1257300" indent="-342900" algn="l" rtl="0" fontAlgn="base">
        <a:spcBef>
          <a:spcPct val="2000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宋体" pitchFamily="2" charset="-122"/>
        </a:defRPr>
      </a:lvl7pPr>
      <a:lvl8pPr marL="1714500" indent="-342900" algn="l" rtl="0" fontAlgn="base">
        <a:spcBef>
          <a:spcPct val="2000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宋体" pitchFamily="2" charset="-122"/>
        </a:defRPr>
      </a:lvl8pPr>
      <a:lvl9pPr marL="2171700" indent="-342900" algn="l" rtl="0" fontAlgn="base">
        <a:spcBef>
          <a:spcPct val="2000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0"/>
        </a:spcAft>
        <a:buClr>
          <a:srgbClr val="0000FF"/>
        </a:buClr>
        <a:buFont typeface="Wingdings 2" panose="05020102010507070707" pitchFamily="18" charset="2"/>
        <a:buChar char="¡"/>
        <a:defRPr sz="28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0663" algn="l" rtl="0" eaLnBrk="0" fontAlgn="base" hangingPunct="0">
        <a:spcBef>
          <a:spcPct val="20000"/>
        </a:spcBef>
        <a:spcAft>
          <a:spcPct val="0"/>
        </a:spcAft>
        <a:buClr>
          <a:srgbClr val="0000FF"/>
        </a:buClr>
        <a:buFont typeface="黑体" panose="02010609060101010101" pitchFamily="49" charset="-122"/>
        <a:buChar char="–"/>
        <a:defRPr sz="2400" b="1">
          <a:solidFill>
            <a:schemeClr val="tx1"/>
          </a:solidFill>
          <a:latin typeface="+mn-lt"/>
          <a:ea typeface="+mn-ea"/>
        </a:defRPr>
      </a:lvl2pPr>
      <a:lvl3pPr marL="1150938" indent="-228600" algn="l" rtl="0" eaLnBrk="0" fontAlgn="base" hangingPunct="0">
        <a:spcBef>
          <a:spcPct val="20000"/>
        </a:spcBef>
        <a:spcAft>
          <a:spcPct val="0"/>
        </a:spcAft>
        <a:buClr>
          <a:srgbClr val="0000FF"/>
        </a:buClr>
        <a:buFont typeface="黑体" panose="02010609060101010101" pitchFamily="49" charset="-122"/>
        <a:buChar char="–"/>
        <a:defRPr sz="20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00FF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buClr>
          <a:srgbClr val="0000FF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0"/>
        </a:spcBef>
        <a:spcAft>
          <a:spcPct val="0"/>
        </a:spcAft>
        <a:buClr>
          <a:srgbClr val="0000FF"/>
        </a:buClr>
        <a:buFont typeface="Wingdings" pitchFamily="2" charset="2"/>
        <a:buChar char="§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0"/>
        </a:spcBef>
        <a:spcAft>
          <a:spcPct val="0"/>
        </a:spcAft>
        <a:buClr>
          <a:srgbClr val="0000FF"/>
        </a:buClr>
        <a:buFont typeface="Wingdings" pitchFamily="2" charset="2"/>
        <a:buChar char="§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0"/>
        </a:spcBef>
        <a:spcAft>
          <a:spcPct val="0"/>
        </a:spcAft>
        <a:buClr>
          <a:srgbClr val="0000FF"/>
        </a:buClr>
        <a:buFont typeface="Wingdings" pitchFamily="2" charset="2"/>
        <a:buChar char="§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0"/>
        </a:spcBef>
        <a:spcAft>
          <a:spcPct val="0"/>
        </a:spcAft>
        <a:buClr>
          <a:srgbClr val="0000FF"/>
        </a:buClr>
        <a:buFont typeface="Wingdings" pitchFamily="2" charset="2"/>
        <a:buChar char="§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comments" Target="../comments/commen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第 </a:t>
            </a:r>
            <a:r>
              <a:rPr lang="en-US" altLang="zh-CN" smtClean="0"/>
              <a:t>1 </a:t>
            </a:r>
            <a:r>
              <a:rPr lang="zh-CN" altLang="en-US" smtClean="0"/>
              <a:t>章   软件项目管理概述 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999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11"/>
    </mc:Choice>
    <mc:Fallback>
      <p:transition spd="slow" advTm="8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 smtClean="0"/>
              <a:t>项目与软件项目的概念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8213" y="2133600"/>
            <a:ext cx="8280400" cy="47244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60000"/>
              </a:spcBef>
            </a:pPr>
            <a:r>
              <a:rPr lang="zh-CN" altLang="en-US" sz="24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软件项目的特点</a:t>
            </a:r>
          </a:p>
          <a:p>
            <a:pPr eaLnBrk="1" hangingPunct="1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zh-CN" altLang="en-US" sz="2400">
                <a:latin typeface="黑体" panose="02010609060101010101" pitchFamily="49" charset="-122"/>
              </a:rPr>
              <a:t>  </a:t>
            </a:r>
            <a:r>
              <a:rPr lang="zh-CN" altLang="en-US" sz="2000">
                <a:solidFill>
                  <a:schemeClr val="accent1"/>
                </a:solidFill>
                <a:latin typeface="黑体" panose="02010609060101010101" pitchFamily="49" charset="-122"/>
              </a:rPr>
              <a:t>除了项目的特征，软件项目还具有以下特点：</a:t>
            </a:r>
          </a:p>
          <a:p>
            <a:pPr lvl="1" eaLnBrk="1" hangingPunct="1">
              <a:spcBef>
                <a:spcPct val="60000"/>
              </a:spcBef>
              <a:buFont typeface="Wingdings 2" panose="05020102010507070707" pitchFamily="18" charset="2"/>
              <a:buChar char="¡"/>
            </a:pPr>
            <a:r>
              <a:rPr kumimoji="1" lang="zh-CN" altLang="en-US" sz="1800"/>
              <a:t> </a:t>
            </a:r>
            <a:r>
              <a:rPr lang="zh-CN" altLang="en-US" sz="2000">
                <a:latin typeface="黑体" panose="02010609060101010101" pitchFamily="49" charset="-122"/>
              </a:rPr>
              <a:t>软件是逻辑实体，不是具体的物理实体，具有抽象性</a:t>
            </a:r>
            <a:endParaRPr lang="zh-CN" altLang="en-US" sz="1800">
              <a:latin typeface="黑体" panose="02010609060101010101" pitchFamily="49" charset="-122"/>
            </a:endParaRPr>
          </a:p>
          <a:p>
            <a:pPr lvl="1" eaLnBrk="1" hangingPunct="1">
              <a:spcBef>
                <a:spcPct val="60000"/>
              </a:spcBef>
              <a:buFont typeface="Wingdings 2" panose="05020102010507070707" pitchFamily="18" charset="2"/>
              <a:buChar char="¡"/>
            </a:pPr>
            <a:r>
              <a:rPr kumimoji="1" lang="zh-CN" altLang="en-US" sz="1800"/>
              <a:t> </a:t>
            </a:r>
            <a:r>
              <a:rPr lang="zh-CN" altLang="en-US" sz="2000">
                <a:latin typeface="黑体" panose="02010609060101010101" pitchFamily="49" charset="-122"/>
              </a:rPr>
              <a:t>软件的开发受计算机系统的限制，对硬件系统有不同程度的</a:t>
            </a:r>
          </a:p>
          <a:p>
            <a:pPr eaLnBrk="1" hangingPunct="1">
              <a:lnSpc>
                <a:spcPct val="50000"/>
              </a:lnSpc>
              <a:buFont typeface="Wingdings 2" panose="05020102010507070707" pitchFamily="18" charset="2"/>
              <a:buNone/>
            </a:pPr>
            <a:r>
              <a:rPr lang="zh-CN" altLang="en-US" sz="2000">
                <a:latin typeface="黑体" panose="02010609060101010101" pitchFamily="49" charset="-122"/>
              </a:rPr>
              <a:t>  </a:t>
            </a:r>
          </a:p>
          <a:p>
            <a:pPr eaLnBrk="1" hangingPunct="1">
              <a:lnSpc>
                <a:spcPct val="50000"/>
              </a:lnSpc>
              <a:buFont typeface="Wingdings 2" panose="05020102010507070707" pitchFamily="18" charset="2"/>
              <a:buNone/>
            </a:pPr>
            <a:r>
              <a:rPr lang="zh-CN" altLang="en-US" sz="2000">
                <a:latin typeface="黑体" panose="02010609060101010101" pitchFamily="49" charset="-122"/>
              </a:rPr>
              <a:t>      依赖</a:t>
            </a:r>
          </a:p>
          <a:p>
            <a:pPr lvl="1" eaLnBrk="1" hangingPunct="1">
              <a:spcBef>
                <a:spcPct val="60000"/>
              </a:spcBef>
              <a:buFont typeface="Wingdings 2" panose="05020102010507070707" pitchFamily="18" charset="2"/>
              <a:buChar char="¡"/>
            </a:pPr>
            <a:r>
              <a:rPr kumimoji="1" lang="zh-CN" altLang="en-US" sz="1800"/>
              <a:t> </a:t>
            </a:r>
            <a:r>
              <a:rPr lang="zh-CN" altLang="en-US" sz="2000">
                <a:latin typeface="黑体" panose="02010609060101010101" pitchFamily="49" charset="-122"/>
              </a:rPr>
              <a:t>软件具有复杂性特点，其开发成本昂贵，制约因素很多</a:t>
            </a:r>
          </a:p>
          <a:p>
            <a:pPr eaLnBrk="1" hangingPunct="1">
              <a:lnSpc>
                <a:spcPct val="50000"/>
              </a:lnSpc>
            </a:pPr>
            <a:endParaRPr lang="en-US" altLang="zh-CN" sz="2000">
              <a:latin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775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921"/>
    </mc:Choice>
    <mc:Fallback>
      <p:transition spd="slow" advTm="167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 smtClean="0"/>
              <a:t>项目与软件项目的概念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en-US" altLang="zh-CN" sz="24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</a:t>
            </a:r>
            <a:r>
              <a:rPr lang="zh-CN" altLang="en-US" sz="240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不同因素相互作用图示</a:t>
            </a:r>
          </a:p>
        </p:txBody>
      </p:sp>
      <p:pic>
        <p:nvPicPr>
          <p:cNvPr id="24580" name="Picture 4" descr="hwj11"/>
          <p:cNvPicPr>
            <a:picLocks noChangeAspect="1" noChangeArrowheads="1"/>
          </p:cNvPicPr>
          <p:nvPr/>
        </p:nvPicPr>
        <p:blipFill>
          <a:blip r:embed="rId4">
            <a:lum bright="-6000" contras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78"/>
          <a:stretch>
            <a:fillRect/>
          </a:stretch>
        </p:blipFill>
        <p:spPr bwMode="auto">
          <a:xfrm>
            <a:off x="3575050" y="2565400"/>
            <a:ext cx="5545138" cy="446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64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38"/>
    </mc:Choice>
    <mc:Fallback>
      <p:transition spd="slow" advTm="36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 smtClean="0"/>
              <a:t>项目与软件项目的概念</a:t>
            </a:r>
          </a:p>
        </p:txBody>
      </p:sp>
      <p:pic>
        <p:nvPicPr>
          <p:cNvPr id="25603" name="Picture 4" descr="hwj3"/>
          <p:cNvPicPr>
            <a:picLocks noChangeAspect="1" noChangeArrowheads="1"/>
          </p:cNvPicPr>
          <p:nvPr>
            <p:ph type="body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22"/>
          <a:stretch>
            <a:fillRect/>
          </a:stretch>
        </p:blipFill>
        <p:spPr>
          <a:xfrm>
            <a:off x="3143251" y="2708276"/>
            <a:ext cx="5895975" cy="41497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04" name="Rectangle 5"/>
          <p:cNvSpPr>
            <a:spLocks noChangeArrowheads="1"/>
          </p:cNvSpPr>
          <p:nvPr/>
        </p:nvSpPr>
        <p:spPr bwMode="auto">
          <a:xfrm>
            <a:off x="1992313" y="1916113"/>
            <a:ext cx="7772400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kumimoji="0" lang="en-US" altLang="zh-CN" sz="280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</a:t>
            </a:r>
            <a:r>
              <a:rPr kumimoji="0" lang="zh-CN" altLang="en-US" sz="2400">
                <a:solidFill>
                  <a:srgbClr val="00CC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实现项目目标的制约因素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720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6584"/>
    </mc:Choice>
    <mc:Fallback>
      <p:transition spd="slow" advTm="326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作业</a:t>
            </a:r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什么是软件项目？</a:t>
            </a:r>
            <a:endParaRPr lang="en-US" altLang="zh-CN" dirty="0" smtClean="0"/>
          </a:p>
          <a:p>
            <a:r>
              <a:rPr lang="zh-CN" altLang="en-US" dirty="0" smtClean="0"/>
              <a:t>请结合你以前的经验，举几个软件项目的例子。</a:t>
            </a:r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095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78"/>
    </mc:Choice>
    <mc:Fallback>
      <p:transition spd="slow" advTm="18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1701800" y="1054100"/>
            <a:ext cx="8788400" cy="717550"/>
          </a:xfrm>
          <a:noFill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zh-CN" altLang="en-US" dirty="0" smtClean="0">
                <a:solidFill>
                  <a:schemeClr val="tx1"/>
                </a:solidFill>
              </a:rPr>
              <a:t>课程的必要性</a:t>
            </a:r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1992314" y="2060575"/>
            <a:ext cx="8675687" cy="1052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8" tIns="45714" rIns="91428" bIns="45714">
            <a:spAutoFit/>
          </a:bodyPr>
          <a:lstStyle>
            <a:lvl1pPr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6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en-US" altLang="zh-CN" sz="2400" dirty="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dirty="0" smtClean="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软件工程</a:t>
            </a:r>
            <a:r>
              <a:rPr lang="en-US" altLang="zh-CN" sz="2400" dirty="0" smtClean="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=</a:t>
            </a:r>
            <a:r>
              <a:rPr lang="zh-CN" altLang="en-US" sz="2400" dirty="0" smtClean="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软件开发</a:t>
            </a:r>
            <a:r>
              <a:rPr lang="en-US" altLang="zh-CN" sz="2400" dirty="0" smtClean="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sz="2400" dirty="0" smtClean="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软件管理</a:t>
            </a:r>
            <a:endParaRPr lang="en-US" altLang="zh-CN" sz="2400" dirty="0" smtClean="0">
              <a:solidFill>
                <a:srgbClr val="3333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-342900" fontAlgn="base">
              <a:spcBef>
                <a:spcPct val="6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zh-CN" altLang="en-US" sz="2400" dirty="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软件管理的</a:t>
            </a:r>
            <a:r>
              <a:rPr lang="zh-CN" altLang="en-US" sz="2400" dirty="0" smtClean="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作用</a:t>
            </a:r>
            <a:endParaRPr lang="zh-CN" altLang="en-US" sz="2400" dirty="0">
              <a:solidFill>
                <a:srgbClr val="3333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703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544"/>
    </mc:Choice>
    <mc:Fallback>
      <p:transition spd="slow" advTm="143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本章内容提要</a:t>
            </a:r>
          </a:p>
        </p:txBody>
      </p:sp>
      <p:grpSp>
        <p:nvGrpSpPr>
          <p:cNvPr id="15363" name="Group 3"/>
          <p:cNvGrpSpPr>
            <a:grpSpLocks/>
          </p:cNvGrpSpPr>
          <p:nvPr/>
        </p:nvGrpSpPr>
        <p:grpSpPr bwMode="auto">
          <a:xfrm>
            <a:off x="2135188" y="2343150"/>
            <a:ext cx="5670550" cy="488950"/>
            <a:chOff x="385" y="1476"/>
            <a:chExt cx="3572" cy="308"/>
          </a:xfrm>
        </p:grpSpPr>
        <p:sp>
          <p:nvSpPr>
            <p:cNvPr id="15385" name="AutoShape 4"/>
            <p:cNvSpPr>
              <a:spLocks noChangeArrowheads="1"/>
            </p:cNvSpPr>
            <p:nvPr/>
          </p:nvSpPr>
          <p:spPr bwMode="auto">
            <a:xfrm>
              <a:off x="464" y="1476"/>
              <a:ext cx="3493" cy="308"/>
            </a:xfrm>
            <a:prstGeom prst="homePlate">
              <a:avLst>
                <a:gd name="adj" fmla="val 325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72000" tIns="0" rIns="0" bIns="0" anchor="ctr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86" name="Text Box 5"/>
            <p:cNvSpPr txBox="1">
              <a:spLocks noChangeArrowheads="1"/>
            </p:cNvSpPr>
            <p:nvPr/>
          </p:nvSpPr>
          <p:spPr bwMode="auto">
            <a:xfrm>
              <a:off x="626" y="1496"/>
              <a:ext cx="3099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 </a:t>
              </a:r>
              <a:r>
                <a:rPr lang="zh-CN" altLang="en-US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项目与软件项目的概念</a:t>
              </a:r>
              <a:r>
                <a:rPr lang="zh-CN" altLang="en-US" sz="24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15387" name="Rectangle 6"/>
            <p:cNvSpPr>
              <a:spLocks noChangeArrowheads="1"/>
            </p:cNvSpPr>
            <p:nvPr/>
          </p:nvSpPr>
          <p:spPr bwMode="auto">
            <a:xfrm>
              <a:off x="385" y="1532"/>
              <a:ext cx="211" cy="1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 anchorCtr="1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>
                  <a:solidFill>
                    <a:srgbClr val="FFFFFF"/>
                  </a:solidFill>
                </a:rPr>
                <a:t>1.1</a:t>
              </a:r>
              <a:endParaRPr lang="en-US" altLang="zh-CN" sz="1800">
                <a:solidFill>
                  <a:srgbClr val="000000"/>
                </a:solidFill>
              </a:endParaRPr>
            </a:p>
          </p:txBody>
        </p:sp>
      </p:grpSp>
      <p:grpSp>
        <p:nvGrpSpPr>
          <p:cNvPr id="15364" name="Group 7"/>
          <p:cNvGrpSpPr>
            <a:grpSpLocks/>
          </p:cNvGrpSpPr>
          <p:nvPr/>
        </p:nvGrpSpPr>
        <p:grpSpPr bwMode="auto">
          <a:xfrm>
            <a:off x="2135188" y="2924175"/>
            <a:ext cx="5670550" cy="488950"/>
            <a:chOff x="385" y="1842"/>
            <a:chExt cx="3572" cy="308"/>
          </a:xfrm>
        </p:grpSpPr>
        <p:grpSp>
          <p:nvGrpSpPr>
            <p:cNvPr id="15381" name="Group 8"/>
            <p:cNvGrpSpPr>
              <a:grpSpLocks/>
            </p:cNvGrpSpPr>
            <p:nvPr/>
          </p:nvGrpSpPr>
          <p:grpSpPr bwMode="auto">
            <a:xfrm>
              <a:off x="464" y="1842"/>
              <a:ext cx="3493" cy="308"/>
              <a:chOff x="464" y="1842"/>
              <a:chExt cx="3493" cy="308"/>
            </a:xfrm>
          </p:grpSpPr>
          <p:sp>
            <p:nvSpPr>
              <p:cNvPr id="15383" name="AutoShape 9"/>
              <p:cNvSpPr>
                <a:spLocks noChangeArrowheads="1"/>
              </p:cNvSpPr>
              <p:nvPr/>
            </p:nvSpPr>
            <p:spPr bwMode="auto">
              <a:xfrm>
                <a:off x="464" y="1842"/>
                <a:ext cx="3493" cy="308"/>
              </a:xfrm>
              <a:prstGeom prst="homePlate">
                <a:avLst>
                  <a:gd name="adj" fmla="val 32500"/>
                </a:avLst>
              </a:prstGeom>
              <a:solidFill>
                <a:schemeClr val="bg1">
                  <a:alpha val="0"/>
                </a:schemeClr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72000" tIns="0" rIns="0" bIns="0" anchor="ctr"/>
              <a:lstStyle>
                <a:lvl1pPr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384" name="Text Box 10"/>
              <p:cNvSpPr txBox="1">
                <a:spLocks noChangeArrowheads="1"/>
              </p:cNvSpPr>
              <p:nvPr/>
            </p:nvSpPr>
            <p:spPr bwMode="auto">
              <a:xfrm>
                <a:off x="626" y="1867"/>
                <a:ext cx="3099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635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12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000">
                    <a:solidFill>
                      <a:srgbClr val="00000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</a:rPr>
                  <a:t> </a:t>
                </a:r>
                <a:r>
                  <a:rPr lang="zh-CN" altLang="en-US" sz="2000">
                    <a:solidFill>
                      <a:srgbClr val="00000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</a:rPr>
                  <a:t>项目管理的概念</a:t>
                </a:r>
                <a:r>
                  <a:rPr lang="zh-CN" altLang="en-US" sz="2400" b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 </a:t>
                </a:r>
              </a:p>
            </p:txBody>
          </p:sp>
        </p:grpSp>
        <p:sp>
          <p:nvSpPr>
            <p:cNvPr id="15382" name="Rectangle 11"/>
            <p:cNvSpPr>
              <a:spLocks noChangeArrowheads="1"/>
            </p:cNvSpPr>
            <p:nvPr/>
          </p:nvSpPr>
          <p:spPr bwMode="auto">
            <a:xfrm>
              <a:off x="385" y="1915"/>
              <a:ext cx="211" cy="1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 anchorCtr="1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>
                  <a:solidFill>
                    <a:srgbClr val="FFFFFF"/>
                  </a:solidFill>
                </a:rPr>
                <a:t>1.2</a:t>
              </a:r>
              <a:endParaRPr lang="en-US" altLang="zh-CN" sz="1800">
                <a:solidFill>
                  <a:srgbClr val="000000"/>
                </a:solidFill>
              </a:endParaRPr>
            </a:p>
          </p:txBody>
        </p:sp>
      </p:grpSp>
      <p:grpSp>
        <p:nvGrpSpPr>
          <p:cNvPr id="15365" name="Group 12"/>
          <p:cNvGrpSpPr>
            <a:grpSpLocks/>
          </p:cNvGrpSpPr>
          <p:nvPr/>
        </p:nvGrpSpPr>
        <p:grpSpPr bwMode="auto">
          <a:xfrm>
            <a:off x="2135188" y="3500438"/>
            <a:ext cx="5689600" cy="488950"/>
            <a:chOff x="385" y="2209"/>
            <a:chExt cx="3584" cy="308"/>
          </a:xfrm>
        </p:grpSpPr>
        <p:sp>
          <p:nvSpPr>
            <p:cNvPr id="15378" name="AutoShape 13"/>
            <p:cNvSpPr>
              <a:spLocks noChangeArrowheads="1"/>
            </p:cNvSpPr>
            <p:nvPr/>
          </p:nvSpPr>
          <p:spPr bwMode="auto">
            <a:xfrm>
              <a:off x="464" y="2209"/>
              <a:ext cx="3505" cy="308"/>
            </a:xfrm>
            <a:prstGeom prst="homePlate">
              <a:avLst>
                <a:gd name="adj" fmla="val 32612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72000" tIns="0" rIns="0" bIns="0" anchor="ctr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79" name="Text Box 14"/>
            <p:cNvSpPr txBox="1">
              <a:spLocks noChangeArrowheads="1"/>
            </p:cNvSpPr>
            <p:nvPr/>
          </p:nvSpPr>
          <p:spPr bwMode="auto">
            <a:xfrm>
              <a:off x="626" y="2253"/>
              <a:ext cx="311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635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 </a:t>
              </a:r>
              <a:r>
                <a:rPr lang="zh-CN" altLang="en-US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软件项目生命期与管理过程</a:t>
              </a:r>
              <a:r>
                <a:rPr lang="zh-CN" altLang="en-US" sz="24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15380" name="Rectangle 15"/>
            <p:cNvSpPr>
              <a:spLocks noChangeArrowheads="1"/>
            </p:cNvSpPr>
            <p:nvPr/>
          </p:nvSpPr>
          <p:spPr bwMode="auto">
            <a:xfrm>
              <a:off x="385" y="2282"/>
              <a:ext cx="211" cy="1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 anchorCtr="1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>
                  <a:solidFill>
                    <a:srgbClr val="FFFFFF"/>
                  </a:solidFill>
                </a:rPr>
                <a:t>1.3</a:t>
              </a:r>
              <a:endParaRPr lang="en-US" altLang="zh-CN" sz="1800">
                <a:solidFill>
                  <a:srgbClr val="000000"/>
                </a:solidFill>
              </a:endParaRPr>
            </a:p>
          </p:txBody>
        </p:sp>
      </p:grpSp>
      <p:grpSp>
        <p:nvGrpSpPr>
          <p:cNvPr id="15366" name="Group 16"/>
          <p:cNvGrpSpPr>
            <a:grpSpLocks/>
          </p:cNvGrpSpPr>
          <p:nvPr/>
        </p:nvGrpSpPr>
        <p:grpSpPr bwMode="auto">
          <a:xfrm>
            <a:off x="2135188" y="4076700"/>
            <a:ext cx="5689600" cy="488950"/>
            <a:chOff x="385" y="2209"/>
            <a:chExt cx="3584" cy="308"/>
          </a:xfrm>
        </p:grpSpPr>
        <p:sp>
          <p:nvSpPr>
            <p:cNvPr id="15375" name="AutoShape 17"/>
            <p:cNvSpPr>
              <a:spLocks noChangeArrowheads="1"/>
            </p:cNvSpPr>
            <p:nvPr/>
          </p:nvSpPr>
          <p:spPr bwMode="auto">
            <a:xfrm>
              <a:off x="464" y="2209"/>
              <a:ext cx="3505" cy="308"/>
            </a:xfrm>
            <a:prstGeom prst="homePlate">
              <a:avLst>
                <a:gd name="adj" fmla="val 32612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72000" tIns="0" rIns="0" bIns="0" anchor="ctr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76" name="Text Box 18"/>
            <p:cNvSpPr txBox="1">
              <a:spLocks noChangeArrowheads="1"/>
            </p:cNvSpPr>
            <p:nvPr/>
          </p:nvSpPr>
          <p:spPr bwMode="auto">
            <a:xfrm>
              <a:off x="626" y="2253"/>
              <a:ext cx="311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635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 </a:t>
              </a:r>
              <a:r>
                <a:rPr lang="zh-CN" altLang="en-US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本书内容的组织</a:t>
              </a:r>
              <a:r>
                <a:rPr lang="zh-CN" altLang="en-US" sz="24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15377" name="Rectangle 19"/>
            <p:cNvSpPr>
              <a:spLocks noChangeArrowheads="1"/>
            </p:cNvSpPr>
            <p:nvPr/>
          </p:nvSpPr>
          <p:spPr bwMode="auto">
            <a:xfrm>
              <a:off x="385" y="2282"/>
              <a:ext cx="211" cy="1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 anchorCtr="1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>
                  <a:solidFill>
                    <a:srgbClr val="FFFFFF"/>
                  </a:solidFill>
                </a:rPr>
                <a:t>1.4</a:t>
              </a:r>
              <a:endParaRPr lang="en-US" altLang="zh-CN" sz="1800">
                <a:solidFill>
                  <a:srgbClr val="000000"/>
                </a:solidFill>
              </a:endParaRPr>
            </a:p>
          </p:txBody>
        </p:sp>
      </p:grpSp>
      <p:grpSp>
        <p:nvGrpSpPr>
          <p:cNvPr id="15367" name="Group 20"/>
          <p:cNvGrpSpPr>
            <a:grpSpLocks/>
          </p:cNvGrpSpPr>
          <p:nvPr/>
        </p:nvGrpSpPr>
        <p:grpSpPr bwMode="auto">
          <a:xfrm>
            <a:off x="2135188" y="4652963"/>
            <a:ext cx="5689600" cy="488950"/>
            <a:chOff x="385" y="2209"/>
            <a:chExt cx="3584" cy="308"/>
          </a:xfrm>
        </p:grpSpPr>
        <p:sp>
          <p:nvSpPr>
            <p:cNvPr id="15372" name="AutoShape 21"/>
            <p:cNvSpPr>
              <a:spLocks noChangeArrowheads="1"/>
            </p:cNvSpPr>
            <p:nvPr/>
          </p:nvSpPr>
          <p:spPr bwMode="auto">
            <a:xfrm>
              <a:off x="464" y="2209"/>
              <a:ext cx="3505" cy="308"/>
            </a:xfrm>
            <a:prstGeom prst="homePlate">
              <a:avLst>
                <a:gd name="adj" fmla="val 32612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72000" tIns="0" rIns="0" bIns="0" anchor="ctr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73" name="Text Box 22"/>
            <p:cNvSpPr txBox="1">
              <a:spLocks noChangeArrowheads="1"/>
            </p:cNvSpPr>
            <p:nvPr/>
          </p:nvSpPr>
          <p:spPr bwMode="auto">
            <a:xfrm>
              <a:off x="626" y="2273"/>
              <a:ext cx="3110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635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 </a:t>
              </a:r>
              <a:r>
                <a:rPr lang="zh-CN" altLang="en-US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本章小结</a:t>
              </a:r>
            </a:p>
          </p:txBody>
        </p:sp>
        <p:sp>
          <p:nvSpPr>
            <p:cNvPr id="15374" name="Rectangle 23"/>
            <p:cNvSpPr>
              <a:spLocks noChangeArrowheads="1"/>
            </p:cNvSpPr>
            <p:nvPr/>
          </p:nvSpPr>
          <p:spPr bwMode="auto">
            <a:xfrm>
              <a:off x="385" y="2282"/>
              <a:ext cx="211" cy="1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 anchorCtr="1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>
                  <a:solidFill>
                    <a:srgbClr val="FFFFFF"/>
                  </a:solidFill>
                </a:rPr>
                <a:t>1.5</a:t>
              </a:r>
              <a:endParaRPr lang="en-US" altLang="zh-CN" sz="1800">
                <a:solidFill>
                  <a:srgbClr val="000000"/>
                </a:solidFill>
              </a:endParaRPr>
            </a:p>
          </p:txBody>
        </p:sp>
      </p:grpSp>
      <p:grpSp>
        <p:nvGrpSpPr>
          <p:cNvPr id="15368" name="Group 24"/>
          <p:cNvGrpSpPr>
            <a:grpSpLocks/>
          </p:cNvGrpSpPr>
          <p:nvPr/>
        </p:nvGrpSpPr>
        <p:grpSpPr bwMode="auto">
          <a:xfrm>
            <a:off x="2135188" y="5229225"/>
            <a:ext cx="5689600" cy="488950"/>
            <a:chOff x="385" y="2209"/>
            <a:chExt cx="3584" cy="308"/>
          </a:xfrm>
        </p:grpSpPr>
        <p:sp>
          <p:nvSpPr>
            <p:cNvPr id="15369" name="AutoShape 25"/>
            <p:cNvSpPr>
              <a:spLocks noChangeArrowheads="1"/>
            </p:cNvSpPr>
            <p:nvPr/>
          </p:nvSpPr>
          <p:spPr bwMode="auto">
            <a:xfrm>
              <a:off x="464" y="2209"/>
              <a:ext cx="3505" cy="308"/>
            </a:xfrm>
            <a:prstGeom prst="homePlate">
              <a:avLst>
                <a:gd name="adj" fmla="val 32612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72000" tIns="0" rIns="0" bIns="0" anchor="ctr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70" name="Text Box 26"/>
            <p:cNvSpPr txBox="1">
              <a:spLocks noChangeArrowheads="1"/>
            </p:cNvSpPr>
            <p:nvPr/>
          </p:nvSpPr>
          <p:spPr bwMode="auto">
            <a:xfrm>
              <a:off x="626" y="2273"/>
              <a:ext cx="3110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635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 </a:t>
              </a:r>
              <a:r>
                <a:rPr lang="zh-CN" altLang="en-US" sz="2000">
                  <a:solidFill>
                    <a:srgbClr val="000000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复习思考题</a:t>
              </a:r>
            </a:p>
          </p:txBody>
        </p:sp>
        <p:sp>
          <p:nvSpPr>
            <p:cNvPr id="15371" name="Rectangle 27"/>
            <p:cNvSpPr>
              <a:spLocks noChangeArrowheads="1"/>
            </p:cNvSpPr>
            <p:nvPr/>
          </p:nvSpPr>
          <p:spPr bwMode="auto">
            <a:xfrm>
              <a:off x="385" y="2282"/>
              <a:ext cx="211" cy="1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 anchorCtr="1"/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>
                  <a:solidFill>
                    <a:srgbClr val="FFFFFF"/>
                  </a:solidFill>
                </a:rPr>
                <a:t>1.6</a:t>
              </a:r>
              <a:endParaRPr lang="en-US" altLang="zh-CN" sz="1800">
                <a:solidFill>
                  <a:srgbClr val="000000"/>
                </a:solidFill>
              </a:endParaRPr>
            </a:p>
          </p:txBody>
        </p:sp>
      </p:grp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05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6"/>
    </mc:Choice>
    <mc:Fallback>
      <p:transition spd="slow" advTm="1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1701800" y="1054100"/>
            <a:ext cx="8788400" cy="717550"/>
          </a:xfrm>
          <a:noFill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zh-CN" smtClean="0"/>
              <a:t>1.1  </a:t>
            </a:r>
            <a:r>
              <a:rPr kumimoji="1" lang="zh-CN" altLang="en-US" smtClean="0"/>
              <a:t>项目与软件项目的概念</a:t>
            </a:r>
            <a:endParaRPr lang="zh-CN" altLang="en-US" smtClean="0"/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1992314" y="2060575"/>
            <a:ext cx="8675687" cy="4027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8" tIns="45714" rIns="91428" bIns="45714">
            <a:spAutoFit/>
          </a:bodyPr>
          <a:lstStyle>
            <a:lvl1pPr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6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en-US" altLang="zh-CN" sz="240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>
                <a:solidFill>
                  <a:srgbClr val="3333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项目定义和特征</a:t>
            </a:r>
            <a:endParaRPr lang="zh-CN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fontAlgn="base">
              <a:spcBef>
                <a:spcPct val="60000"/>
              </a:spcBef>
              <a:spcAft>
                <a:spcPct val="0"/>
              </a:spcAft>
              <a:buClr>
                <a:srgbClr val="0000FF"/>
              </a:buClr>
            </a:pPr>
            <a:r>
              <a:rPr lang="zh-CN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zh-CN" sz="2000">
                <a:solidFill>
                  <a:srgbClr val="00CC99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——</a:t>
            </a:r>
            <a:r>
              <a:rPr lang="zh-CN" altLang="en-US" sz="2000">
                <a:solidFill>
                  <a:srgbClr val="00CC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项目是为了创造一个唯一的产品或提供一个唯一的服务而进行的临        时性的努力。特征</a:t>
            </a:r>
            <a:r>
              <a:rPr lang="zh-CN" altLang="en-US" sz="2000">
                <a:solidFill>
                  <a:srgbClr val="00CC99"/>
                </a:solidFill>
                <a:latin typeface="Times New Roman" panose="02020603050405020304" pitchFamily="18" charset="0"/>
              </a:rPr>
              <a:t>：</a:t>
            </a:r>
            <a:r>
              <a:rPr kumimoji="0" lang="zh-CN" altLang="en-US">
                <a:solidFill>
                  <a:srgbClr val="000000"/>
                </a:solidFill>
              </a:rPr>
              <a:t> </a:t>
            </a:r>
          </a:p>
          <a:p>
            <a:pPr lvl="1" fontAlgn="base">
              <a:spcBef>
                <a:spcPct val="3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zh-CN" altLang="en-US" sz="180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00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目标性</a:t>
            </a:r>
          </a:p>
          <a:p>
            <a:pPr lvl="1" fontAlgn="base">
              <a:spcBef>
                <a:spcPct val="3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zh-CN" altLang="en-US" sz="200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相关性</a:t>
            </a:r>
          </a:p>
          <a:p>
            <a:pPr lvl="1" fontAlgn="base">
              <a:spcBef>
                <a:spcPct val="3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zh-CN" altLang="en-US" sz="200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周期性 </a:t>
            </a:r>
          </a:p>
          <a:p>
            <a:pPr lvl="1" fontAlgn="base">
              <a:spcBef>
                <a:spcPct val="3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zh-CN" altLang="en-US" sz="200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独特性</a:t>
            </a:r>
          </a:p>
          <a:p>
            <a:pPr lvl="1" fontAlgn="base">
              <a:spcBef>
                <a:spcPct val="3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zh-CN" altLang="en-US" sz="200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约束性 </a:t>
            </a:r>
          </a:p>
          <a:p>
            <a:pPr lvl="1" fontAlgn="base">
              <a:spcBef>
                <a:spcPct val="3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zh-CN" altLang="en-US" sz="200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不确定性 </a:t>
            </a:r>
          </a:p>
          <a:p>
            <a:pPr lvl="1" fontAlgn="base">
              <a:spcBef>
                <a:spcPct val="30000"/>
              </a:spcBef>
              <a:spcAft>
                <a:spcPct val="0"/>
              </a:spcAft>
              <a:buClr>
                <a:srgbClr val="0000FF"/>
              </a:buClr>
              <a:buFont typeface="Wingdings 2" panose="05020102010507070707" pitchFamily="18" charset="2"/>
              <a:buChar char="¡"/>
            </a:pPr>
            <a:r>
              <a:rPr lang="zh-CN" altLang="en-US" sz="200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结果的不可逆转性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5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71"/>
    </mc:Choice>
    <mc:Fallback>
      <p:transition spd="slow" advTm="85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 smtClean="0"/>
              <a:t>项目与软件项目的概念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063750" y="2060575"/>
            <a:ext cx="8604250" cy="431958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000">
                <a:solidFill>
                  <a:srgbClr val="B9490B"/>
                </a:solidFill>
                <a:ea typeface="黑体" panose="02010609060101010101" pitchFamily="49" charset="-122"/>
              </a:rPr>
              <a:t>临时性</a:t>
            </a:r>
          </a:p>
          <a:p>
            <a:pPr lvl="1" eaLnBrk="1" hangingPunct="1">
              <a:lnSpc>
                <a:spcPct val="130000"/>
              </a:lnSpc>
            </a:pPr>
            <a:r>
              <a:rPr lang="zh-CN" altLang="en-US" sz="2000"/>
              <a:t>项目有明确的开始与截止日期</a:t>
            </a:r>
          </a:p>
          <a:p>
            <a:pPr lvl="1" eaLnBrk="1" hangingPunct="1">
              <a:lnSpc>
                <a:spcPct val="130000"/>
              </a:lnSpc>
            </a:pPr>
            <a:r>
              <a:rPr lang="zh-CN" altLang="en-US" sz="2000"/>
              <a:t>项目合同的起止日期</a:t>
            </a:r>
          </a:p>
          <a:p>
            <a:pPr lvl="1" eaLnBrk="1" hangingPunct="1">
              <a:lnSpc>
                <a:spcPct val="130000"/>
              </a:lnSpc>
            </a:pPr>
            <a:r>
              <a:rPr lang="zh-CN" altLang="en-US" sz="2000"/>
              <a:t>当达到项目的目标时即项目的截止日期；或项目被中止</a:t>
            </a:r>
            <a:r>
              <a:rPr lang="en-US" altLang="zh-CN" sz="2000"/>
              <a:t>/</a:t>
            </a:r>
            <a:r>
              <a:rPr lang="zh-CN" altLang="en-US" sz="2000"/>
              <a:t>取消的日期</a:t>
            </a:r>
          </a:p>
          <a:p>
            <a:pPr lvl="1" eaLnBrk="1" hangingPunct="1">
              <a:lnSpc>
                <a:spcPct val="130000"/>
              </a:lnSpc>
            </a:pPr>
            <a:r>
              <a:rPr lang="zh-CN" altLang="en-US" sz="2000"/>
              <a:t>项目的临时性并不意味着项目所提交的产品或服务也是一次性的（一次性纸杯的生产） </a:t>
            </a:r>
          </a:p>
          <a:p>
            <a:pPr lvl="1" eaLnBrk="1" hangingPunct="1">
              <a:lnSpc>
                <a:spcPct val="130000"/>
              </a:lnSpc>
            </a:pPr>
            <a:r>
              <a:rPr lang="zh-CN" altLang="en-US" sz="2000"/>
              <a:t>项目所面临的市场机遇往往也是临时性的（没有企业愿意在</a:t>
            </a:r>
            <a:r>
              <a:rPr lang="en-US" altLang="zh-CN" sz="2000"/>
              <a:t>2009</a:t>
            </a:r>
            <a:r>
              <a:rPr lang="zh-CN" altLang="en-US" sz="2000"/>
              <a:t>年生产北京奥运的徽章）</a:t>
            </a:r>
          </a:p>
          <a:p>
            <a:pPr lvl="1" eaLnBrk="1" hangingPunct="1">
              <a:lnSpc>
                <a:spcPct val="130000"/>
              </a:lnSpc>
            </a:pPr>
            <a:r>
              <a:rPr lang="zh-CN" altLang="en-US" sz="2000"/>
              <a:t>项目组也往往是临时性的，当项目结束时，项目组也随之解散（或释放）</a:t>
            </a:r>
          </a:p>
          <a:p>
            <a:pPr eaLnBrk="1" hangingPunct="1">
              <a:lnSpc>
                <a:spcPct val="110000"/>
              </a:lnSpc>
            </a:pPr>
            <a:endParaRPr lang="en-US" altLang="zh-CN" sz="200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2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562"/>
    </mc:Choice>
    <mc:Fallback>
      <p:transition spd="slow" advTm="147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 smtClean="0"/>
              <a:t>项目与软件项目的概念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92313" y="2349501"/>
            <a:ext cx="8496300" cy="4176713"/>
          </a:xfrm>
        </p:spPr>
        <p:txBody>
          <a:bodyPr/>
          <a:lstStyle/>
          <a:p>
            <a:pPr eaLnBrk="1" hangingPunct="1"/>
            <a:r>
              <a:rPr lang="zh-CN" altLang="en-US" sz="2000">
                <a:solidFill>
                  <a:srgbClr val="B9490B"/>
                </a:solidFill>
                <a:ea typeface="黑体" panose="02010609060101010101" pitchFamily="49" charset="-122"/>
              </a:rPr>
              <a:t>独特的产品或服务</a:t>
            </a:r>
          </a:p>
          <a:p>
            <a:pPr lvl="1" eaLnBrk="1" hangingPunct="1">
              <a:lnSpc>
                <a:spcPct val="150000"/>
              </a:lnSpc>
            </a:pPr>
            <a:r>
              <a:rPr lang="zh-CN" altLang="en-US" sz="2000"/>
              <a:t>项目所产生的产品或服务是独一无二的（包括合同的签订人、位置等方面的信息）</a:t>
            </a:r>
          </a:p>
          <a:p>
            <a:pPr lvl="1" eaLnBrk="1" hangingPunct="1">
              <a:lnSpc>
                <a:spcPct val="150000"/>
              </a:lnSpc>
            </a:pPr>
            <a:r>
              <a:rPr lang="zh-CN" altLang="en-US" sz="2000"/>
              <a:t>对于批量生产的商品（例如空调或冰箱）则不具备独特性，而例如北京联通计费项目则具有独特性</a:t>
            </a:r>
          </a:p>
          <a:p>
            <a:pPr lvl="1" eaLnBrk="1" hangingPunct="1">
              <a:lnSpc>
                <a:spcPct val="150000"/>
              </a:lnSpc>
            </a:pPr>
            <a:r>
              <a:rPr lang="zh-CN" altLang="en-US" sz="2000"/>
              <a:t>咨询和会计审计服务</a:t>
            </a:r>
          </a:p>
          <a:p>
            <a:pPr eaLnBrk="1" hangingPunct="1"/>
            <a:endParaRPr lang="en-US" altLang="zh-CN" smtClean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168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18"/>
    </mc:Choice>
    <mc:Fallback>
      <p:transition spd="slow" advTm="58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 smtClean="0"/>
              <a:t>项目与软件项目的概念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2133600"/>
            <a:ext cx="8137525" cy="4724400"/>
          </a:xfrm>
        </p:spPr>
        <p:txBody>
          <a:bodyPr/>
          <a:lstStyle/>
          <a:p>
            <a:pPr eaLnBrk="1" hangingPunct="1">
              <a:buFont typeface="Wingdings 2" panose="05020102010507070707" pitchFamily="18" charset="2"/>
              <a:buNone/>
            </a:pPr>
            <a:r>
              <a:rPr lang="zh-CN" altLang="en-US" sz="2400">
                <a:solidFill>
                  <a:schemeClr val="accent1"/>
                </a:solidFill>
                <a:latin typeface="宋体" panose="02010600030101010101" pitchFamily="2" charset="-122"/>
              </a:rPr>
              <a:t>以下哪些是项目呢？</a:t>
            </a:r>
          </a:p>
          <a:p>
            <a:pPr eaLnBrk="1" hangingPunct="1">
              <a:spcBef>
                <a:spcPct val="60000"/>
              </a:spcBef>
            </a:pPr>
            <a:r>
              <a:rPr lang="zh-CN" altLang="en-US" sz="2400">
                <a:latin typeface="宋体" panose="02010600030101010101" pitchFamily="2" charset="-122"/>
              </a:rPr>
              <a:t>上课 </a:t>
            </a:r>
          </a:p>
          <a:p>
            <a:pPr eaLnBrk="1" hangingPunct="1"/>
            <a:r>
              <a:rPr lang="zh-CN" altLang="en-US" sz="2400">
                <a:latin typeface="宋体" panose="02010600030101010101" pitchFamily="2" charset="-122"/>
              </a:rPr>
              <a:t>野餐活动</a:t>
            </a:r>
          </a:p>
          <a:p>
            <a:pPr eaLnBrk="1" hangingPunct="1"/>
            <a:r>
              <a:rPr lang="zh-CN" altLang="en-US" sz="2400">
                <a:latin typeface="宋体" panose="02010600030101010101" pitchFamily="2" charset="-122"/>
              </a:rPr>
              <a:t>集体婚礼</a:t>
            </a:r>
          </a:p>
          <a:p>
            <a:pPr eaLnBrk="1" hangingPunct="1"/>
            <a:r>
              <a:rPr lang="zh-CN" altLang="en-US" sz="2400">
                <a:latin typeface="宋体" panose="02010600030101010101" pitchFamily="2" charset="-122"/>
              </a:rPr>
              <a:t>社区保安</a:t>
            </a:r>
          </a:p>
          <a:p>
            <a:pPr eaLnBrk="1" hangingPunct="1"/>
            <a:r>
              <a:rPr lang="zh-CN" altLang="en-US" sz="2400">
                <a:latin typeface="宋体" panose="02010600030101010101" pitchFamily="2" charset="-122"/>
              </a:rPr>
              <a:t>开发微软的操作系统</a:t>
            </a:r>
          </a:p>
          <a:p>
            <a:pPr eaLnBrk="1" hangingPunct="1"/>
            <a:r>
              <a:rPr lang="zh-CN" altLang="en-US" sz="2400">
                <a:latin typeface="宋体" panose="02010600030101010101" pitchFamily="2" charset="-122"/>
              </a:rPr>
              <a:t>每天的卫生保洁 </a:t>
            </a:r>
          </a:p>
          <a:p>
            <a:pPr eaLnBrk="1" hangingPunct="1"/>
            <a:r>
              <a:rPr lang="zh-CN" altLang="en-US" sz="2400">
                <a:latin typeface="宋体" panose="02010600030101010101" pitchFamily="2" charset="-122"/>
              </a:rPr>
              <a:t>神舟飞船计划</a:t>
            </a:r>
          </a:p>
        </p:txBody>
      </p:sp>
      <p:sp>
        <p:nvSpPr>
          <p:cNvPr id="19460" name="WordArt 4"/>
          <p:cNvSpPr>
            <a:spLocks noChangeArrowheads="1" noChangeShapeType="1" noTextEdit="1"/>
          </p:cNvSpPr>
          <p:nvPr/>
        </p:nvSpPr>
        <p:spPr bwMode="auto">
          <a:xfrm>
            <a:off x="7104063" y="3141663"/>
            <a:ext cx="1066800" cy="1600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kern="10" spc="72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8E5E92"/>
                </a:solidFill>
                <a:effectLst>
                  <a:outerShdw dist="45791" dir="3378596" algn="ctr" rotWithShape="0">
                    <a:srgbClr val="4D4D4D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?</a:t>
            </a:r>
            <a:endParaRPr kumimoji="1" lang="zh-CN" altLang="en-US" sz="3600" b="1" kern="10" spc="720">
              <a:ln w="9525">
                <a:solidFill>
                  <a:srgbClr val="000000"/>
                </a:solidFill>
                <a:round/>
                <a:headEnd/>
                <a:tailEnd/>
              </a:ln>
              <a:solidFill>
                <a:srgbClr val="8E5E92"/>
              </a:solidFill>
              <a:effectLst>
                <a:outerShdw dist="45791" dir="3378596" algn="ctr" rotWithShape="0">
                  <a:srgbClr val="4D4D4D"/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24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18"/>
    </mc:Choice>
    <mc:Fallback>
      <p:transition spd="slow" advTm="49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 smtClean="0"/>
              <a:t>项目与软件项目的概念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03389" y="1844676"/>
            <a:ext cx="8785225" cy="5013325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ct val="50000"/>
              </a:spcBef>
              <a:buFont typeface="Wingdings 2" panose="05020102010507070707" pitchFamily="18" charset="2"/>
              <a:buNone/>
            </a:pPr>
            <a:r>
              <a:rPr lang="en-US" altLang="zh-CN" sz="2400">
                <a:latin typeface="宋体" panose="02010600030101010101" pitchFamily="2" charset="-122"/>
              </a:rPr>
              <a:t>   </a:t>
            </a:r>
          </a:p>
          <a:p>
            <a:pPr eaLnBrk="1" hangingPunct="1"/>
            <a:endParaRPr lang="en-US" altLang="zh-CN" sz="2400">
              <a:latin typeface="宋体" panose="02010600030101010101" pitchFamily="2" charset="-122"/>
            </a:endParaRPr>
          </a:p>
          <a:p>
            <a:pPr eaLnBrk="1" hangingPunct="1"/>
            <a:endParaRPr lang="en-US" altLang="zh-CN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endParaRPr lang="en-US" altLang="zh-CN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0484" name="Group 48"/>
          <p:cNvGrpSpPr>
            <a:grpSpLocks/>
          </p:cNvGrpSpPr>
          <p:nvPr/>
        </p:nvGrpSpPr>
        <p:grpSpPr bwMode="auto">
          <a:xfrm>
            <a:off x="2736850" y="2349500"/>
            <a:ext cx="7391400" cy="4114800"/>
            <a:chOff x="476" y="1480"/>
            <a:chExt cx="4656" cy="2592"/>
          </a:xfrm>
        </p:grpSpPr>
        <p:sp>
          <p:nvSpPr>
            <p:cNvPr id="20485" name="Text Box 37"/>
            <p:cNvSpPr txBox="1">
              <a:spLocks noChangeArrowheads="1"/>
            </p:cNvSpPr>
            <p:nvPr/>
          </p:nvSpPr>
          <p:spPr bwMode="auto">
            <a:xfrm>
              <a:off x="3788" y="3154"/>
              <a:ext cx="124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2400">
                  <a:solidFill>
                    <a:srgbClr val="000000"/>
                  </a:solidFill>
                  <a:latin typeface="Arial Narrow" panose="020B0606020202030204" pitchFamily="34" charset="0"/>
                  <a:ea typeface="黑体" panose="02010609060101010101" pitchFamily="49" charset="-122"/>
                </a:rPr>
                <a:t>日常运作</a:t>
              </a:r>
            </a:p>
          </p:txBody>
        </p:sp>
        <p:sp>
          <p:nvSpPr>
            <p:cNvPr id="20486" name="Text Box 38"/>
            <p:cNvSpPr txBox="1">
              <a:spLocks noChangeArrowheads="1"/>
            </p:cNvSpPr>
            <p:nvPr/>
          </p:nvSpPr>
          <p:spPr bwMode="auto">
            <a:xfrm>
              <a:off x="3884" y="1672"/>
              <a:ext cx="124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zh-CN" altLang="en-US" sz="2400">
                  <a:solidFill>
                    <a:srgbClr val="B9490B"/>
                  </a:solidFill>
                  <a:latin typeface="Arial Narrow" panose="020B0606020202030204" pitchFamily="34" charset="0"/>
                  <a:ea typeface="黑体" panose="02010609060101010101" pitchFamily="49" charset="-122"/>
                </a:rPr>
                <a:t>项目</a:t>
              </a:r>
            </a:p>
          </p:txBody>
        </p:sp>
        <p:sp>
          <p:nvSpPr>
            <p:cNvPr id="20487" name="Line 39"/>
            <p:cNvSpPr>
              <a:spLocks noChangeShapeType="1"/>
            </p:cNvSpPr>
            <p:nvPr/>
          </p:nvSpPr>
          <p:spPr bwMode="auto">
            <a:xfrm flipV="1">
              <a:off x="2018" y="1933"/>
              <a:ext cx="1905" cy="154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1200" b="1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488" name="Line 40"/>
            <p:cNvSpPr>
              <a:spLocks noChangeShapeType="1"/>
            </p:cNvSpPr>
            <p:nvPr/>
          </p:nvSpPr>
          <p:spPr bwMode="auto">
            <a:xfrm flipV="1">
              <a:off x="1610" y="1816"/>
              <a:ext cx="2322" cy="11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1200" b="1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489" name="Line 41"/>
            <p:cNvSpPr>
              <a:spLocks noChangeShapeType="1"/>
            </p:cNvSpPr>
            <p:nvPr/>
          </p:nvSpPr>
          <p:spPr bwMode="auto">
            <a:xfrm flipV="1">
              <a:off x="1565" y="1864"/>
              <a:ext cx="2367" cy="38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1200" b="1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490" name="Line 42"/>
            <p:cNvSpPr>
              <a:spLocks noChangeShapeType="1"/>
            </p:cNvSpPr>
            <p:nvPr/>
          </p:nvSpPr>
          <p:spPr bwMode="auto">
            <a:xfrm>
              <a:off x="1196" y="1624"/>
              <a:ext cx="2727" cy="14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1200" b="1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491" name="Line 43"/>
            <p:cNvSpPr>
              <a:spLocks noChangeShapeType="1"/>
            </p:cNvSpPr>
            <p:nvPr/>
          </p:nvSpPr>
          <p:spPr bwMode="auto">
            <a:xfrm>
              <a:off x="1610" y="2569"/>
              <a:ext cx="2268" cy="5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1200" b="1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492" name="Line 44"/>
            <p:cNvSpPr>
              <a:spLocks noChangeShapeType="1"/>
            </p:cNvSpPr>
            <p:nvPr/>
          </p:nvSpPr>
          <p:spPr bwMode="auto">
            <a:xfrm>
              <a:off x="2154" y="3113"/>
              <a:ext cx="1675" cy="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1200" b="1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493" name="Rectangle 45"/>
            <p:cNvSpPr>
              <a:spLocks noChangeArrowheads="1"/>
            </p:cNvSpPr>
            <p:nvPr/>
          </p:nvSpPr>
          <p:spPr bwMode="auto">
            <a:xfrm>
              <a:off x="476" y="1480"/>
              <a:ext cx="2016" cy="25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marL="342900" indent="-3429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0000FF"/>
                </a:buClr>
                <a:buFont typeface="Wingdings 2" panose="05020102010507070707" pitchFamily="18" charset="2"/>
                <a:buChar char="¡"/>
              </a:pPr>
              <a:r>
                <a:rPr kumimoji="0" lang="zh-CN" altLang="en-US" sz="2400">
                  <a:solidFill>
                    <a:srgbClr val="000000"/>
                  </a:solidFill>
                  <a:latin typeface="宋体" panose="02010600030101010101" pitchFamily="2" charset="-122"/>
                </a:rPr>
                <a:t>上课 </a:t>
              </a:r>
            </a:p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0000FF"/>
                </a:buClr>
                <a:buFont typeface="Wingdings 2" panose="05020102010507070707" pitchFamily="18" charset="2"/>
                <a:buChar char="¡"/>
              </a:pPr>
              <a:r>
                <a:rPr kumimoji="0" lang="zh-CN" altLang="en-US" sz="2400">
                  <a:solidFill>
                    <a:srgbClr val="B9490B"/>
                  </a:solidFill>
                  <a:latin typeface="宋体" panose="02010600030101010101" pitchFamily="2" charset="-122"/>
                </a:rPr>
                <a:t>野餐活动</a:t>
              </a:r>
            </a:p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0000FF"/>
                </a:buClr>
                <a:buFont typeface="Wingdings 2" panose="05020102010507070707" pitchFamily="18" charset="2"/>
                <a:buChar char="¡"/>
              </a:pPr>
              <a:r>
                <a:rPr kumimoji="0" lang="zh-CN" altLang="en-US" sz="2400">
                  <a:solidFill>
                    <a:srgbClr val="B9490B"/>
                  </a:solidFill>
                  <a:latin typeface="宋体" panose="02010600030101010101" pitchFamily="2" charset="-122"/>
                </a:rPr>
                <a:t>集体婚礼</a:t>
              </a:r>
            </a:p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0000FF"/>
                </a:buClr>
                <a:buFont typeface="Wingdings 2" panose="05020102010507070707" pitchFamily="18" charset="2"/>
                <a:buChar char="¡"/>
              </a:pPr>
              <a:r>
                <a:rPr kumimoji="0" lang="zh-CN" altLang="en-US" sz="2400">
                  <a:solidFill>
                    <a:srgbClr val="000000"/>
                  </a:solidFill>
                  <a:latin typeface="宋体" panose="02010600030101010101" pitchFamily="2" charset="-122"/>
                </a:rPr>
                <a:t>社区保安</a:t>
              </a:r>
            </a:p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0000FF"/>
                </a:buClr>
                <a:buFont typeface="Wingdings 2" panose="05020102010507070707" pitchFamily="18" charset="2"/>
                <a:buChar char="¡"/>
              </a:pPr>
              <a:r>
                <a:rPr kumimoji="0" lang="zh-CN" altLang="en-US" sz="2400">
                  <a:solidFill>
                    <a:srgbClr val="B9490B"/>
                  </a:solidFill>
                  <a:latin typeface="宋体" panose="02010600030101010101" pitchFamily="2" charset="-122"/>
                </a:rPr>
                <a:t>开发操作系统</a:t>
              </a:r>
            </a:p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0000FF"/>
                </a:buClr>
                <a:buFont typeface="Wingdings 2" panose="05020102010507070707" pitchFamily="18" charset="2"/>
                <a:buChar char="¡"/>
              </a:pPr>
              <a:r>
                <a:rPr kumimoji="0" lang="zh-CN" altLang="en-US" sz="2400">
                  <a:solidFill>
                    <a:srgbClr val="000000"/>
                  </a:solidFill>
                  <a:latin typeface="宋体" panose="02010600030101010101" pitchFamily="2" charset="-122"/>
                </a:rPr>
                <a:t>每天的卫生保洁 </a:t>
              </a:r>
            </a:p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0000FF"/>
                </a:buClr>
                <a:buFont typeface="Wingdings 2" panose="05020102010507070707" pitchFamily="18" charset="2"/>
                <a:buChar char="¡"/>
              </a:pPr>
              <a:r>
                <a:rPr kumimoji="0" lang="zh-CN" altLang="en-US" sz="2400">
                  <a:solidFill>
                    <a:srgbClr val="B9490B"/>
                  </a:solidFill>
                  <a:latin typeface="宋体" panose="02010600030101010101" pitchFamily="2" charset="-122"/>
                </a:rPr>
                <a:t>神州飞船计划</a:t>
              </a:r>
            </a:p>
            <a:p>
              <a:pPr fontAlgn="base">
                <a:spcBef>
                  <a:spcPct val="30000"/>
                </a:spcBef>
                <a:spcAft>
                  <a:spcPct val="0"/>
                </a:spcAft>
                <a:buClr>
                  <a:srgbClr val="0000FF"/>
                </a:buClr>
                <a:buFont typeface="Wingdings 2" panose="05020102010507070707" pitchFamily="18" charset="2"/>
                <a:buChar char="¡"/>
              </a:pPr>
              <a:endParaRPr kumimoji="0" lang="en-US" altLang="zh-CN" sz="2400">
                <a:solidFill>
                  <a:srgbClr val="000000"/>
                </a:solidFill>
                <a:latin typeface="宋体" panose="02010600030101010101" pitchFamily="2" charset="-122"/>
              </a:endParaRPr>
            </a:p>
          </p:txBody>
        </p:sp>
        <p:sp>
          <p:nvSpPr>
            <p:cNvPr id="20494" name="Line 47"/>
            <p:cNvSpPr>
              <a:spLocks noChangeShapeType="1"/>
            </p:cNvSpPr>
            <p:nvPr/>
          </p:nvSpPr>
          <p:spPr bwMode="auto">
            <a:xfrm flipV="1">
              <a:off x="1973" y="1888"/>
              <a:ext cx="1950" cy="93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zh-CN" altLang="en-US" sz="1200" b="1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278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744"/>
    </mc:Choice>
    <mc:Fallback>
      <p:transition spd="slow" advTm="67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zh-CN" altLang="en-US" smtClean="0"/>
              <a:t>项目与软件项目的概念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8213" y="2205038"/>
            <a:ext cx="8280400" cy="3960812"/>
          </a:xfrm>
        </p:spPr>
        <p:txBody>
          <a:bodyPr/>
          <a:lstStyle/>
          <a:p>
            <a:pPr eaLnBrk="1" hangingPunct="1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zh-CN" altLang="en-US" sz="2400">
                <a:solidFill>
                  <a:schemeClr val="accent1"/>
                </a:solidFill>
                <a:latin typeface="宋体" panose="02010600030101010101" pitchFamily="2" charset="-122"/>
              </a:rPr>
              <a:t>项目与日常运作的区别：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000">
                <a:latin typeface="宋体" panose="02010600030101010101" pitchFamily="2" charset="-122"/>
              </a:rPr>
              <a:t>项目是一次性的，日常</a:t>
            </a:r>
            <a:r>
              <a:rPr lang="zh-CN" altLang="en-US" sz="2000">
                <a:solidFill>
                  <a:srgbClr val="000000"/>
                </a:solidFill>
                <a:latin typeface="宋体" panose="02010600030101010101" pitchFamily="2" charset="-122"/>
              </a:rPr>
              <a:t>运作</a:t>
            </a:r>
            <a:r>
              <a:rPr lang="zh-CN" altLang="en-US" sz="2000">
                <a:latin typeface="宋体" panose="02010600030101010101" pitchFamily="2" charset="-122"/>
              </a:rPr>
              <a:t>是重复进行的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000">
                <a:latin typeface="宋体" panose="02010600030101010101" pitchFamily="2" charset="-122"/>
              </a:rPr>
              <a:t>项目是以目标为导向的，日常运作是通过效率和有效性体现的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000">
                <a:latin typeface="宋体" panose="02010600030101010101" pitchFamily="2" charset="-122"/>
              </a:rPr>
              <a:t>项目是通过与项目经理及其团队工作完成的，而日常运作是职能式的线形管理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000">
                <a:latin typeface="宋体" panose="02010600030101010101" pitchFamily="2" charset="-122"/>
              </a:rPr>
              <a:t>项目存在大量的变更管理，而日常运作则基本保持持续的连贯性的 </a:t>
            </a:r>
          </a:p>
          <a:p>
            <a:pPr eaLnBrk="1" hangingPunct="1">
              <a:lnSpc>
                <a:spcPct val="150000"/>
              </a:lnSpc>
            </a:pPr>
            <a:endParaRPr lang="en-US" altLang="zh-CN" sz="2000">
              <a:latin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942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97"/>
    </mc:Choice>
    <mc:Fallback>
      <p:transition spd="slow" advTm="527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默认设计模板">
  <a:themeElements>
    <a:clrScheme name="1_默认设计模板 8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80808"/>
      </a:hlink>
      <a:folHlink>
        <a:srgbClr val="000000"/>
      </a:folHlink>
    </a:clrScheme>
    <a:fontScheme name="1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hlink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1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hlink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1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1_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080808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543</Words>
  <Application>Microsoft Office PowerPoint</Application>
  <PresentationFormat>宽屏</PresentationFormat>
  <Paragraphs>83</Paragraphs>
  <Slides>13</Slides>
  <Notes>0</Notes>
  <HiddenSlides>0</HiddenSlides>
  <MMClips>13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等线</vt:lpstr>
      <vt:lpstr>黑体</vt:lpstr>
      <vt:lpstr>宋体</vt:lpstr>
      <vt:lpstr>Arial</vt:lpstr>
      <vt:lpstr>Arial Narrow</vt:lpstr>
      <vt:lpstr>Comic Sans MS</vt:lpstr>
      <vt:lpstr>Times New Roman</vt:lpstr>
      <vt:lpstr>Wingdings</vt:lpstr>
      <vt:lpstr>Wingdings 2</vt:lpstr>
      <vt:lpstr>1_默认设计模板</vt:lpstr>
      <vt:lpstr>第 1 章   软件项目管理概述 </vt:lpstr>
      <vt:lpstr>课程的必要性</vt:lpstr>
      <vt:lpstr>本章内容提要</vt:lpstr>
      <vt:lpstr>1.1  项目与软件项目的概念</vt:lpstr>
      <vt:lpstr>项目与软件项目的概念</vt:lpstr>
      <vt:lpstr>项目与软件项目的概念</vt:lpstr>
      <vt:lpstr>项目与软件项目的概念</vt:lpstr>
      <vt:lpstr>项目与软件项目的概念</vt:lpstr>
      <vt:lpstr>项目与软件项目的概念</vt:lpstr>
      <vt:lpstr>项目与软件项目的概念</vt:lpstr>
      <vt:lpstr>项目与软件项目的概念</vt:lpstr>
      <vt:lpstr>项目与软件项目的概念</vt:lpstr>
      <vt:lpstr>作业1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TB-YK</dc:creator>
  <cp:lastModifiedBy>TB-YK</cp:lastModifiedBy>
  <cp:revision>11</cp:revision>
  <dcterms:created xsi:type="dcterms:W3CDTF">2020-02-10T14:58:24Z</dcterms:created>
  <dcterms:modified xsi:type="dcterms:W3CDTF">2020-02-10T17:45:36Z</dcterms:modified>
</cp:coreProperties>
</file>

<file path=docProps/thumbnail.jpeg>
</file>